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satellite-websites-html/cloudsites/spreepergola.de/index.html" TargetMode="External"/><Relationship Id="rId3" Type="http://schemas.openxmlformats.org/officeDocument/2006/relationships/hyperlink" Target="https://seoneosaatpilot.blob.core.windows.net/satellite-websites-html/cloudsites/spreepergola.de/paket-92b294fd6da24bdaaee6c74bd27be07a/holzpergola-oder-holzanbau-was-passt-zu-meinem-grundst-ck-7f48702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Holzpergola-Projekt: Von der Idee bis zur Fertigstellung</a:t>
            </a:r>
          </a:p>
        </p:txBody>
      </p:sp>
      <p:sp>
        <p:nvSpPr>
          <p:cNvPr id="3" name="Content Placeholder 2"/>
          <p:cNvSpPr>
            <a:spLocks noGrp="1"/>
          </p:cNvSpPr>
          <p:nvPr>
            <p:ph idx="1"/>
          </p:nvPr>
        </p:nvSpPr>
        <p:spPr/>
        <p:txBody>
          <a:bodyPr/>
          <a:lstStyle/>
          <a:p>
            <a:r>
              <a:t>Holzpergolen verbinden Gartennutzung mit natürlicher Gestaltung. Ob als freistehender Rahmen oder als Anbau am Haus: Die Planung beginnt mit der Nutzung und dem Standort, nicht mit dem Material. Dieser Leitfaden fasst die Grundlagen zusammen, die für jede Pergola-Planung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Bevor Maße oder Holzart festgelegt werden, hilft es, die vorgesehene Nutzung klar zu beschreiben. Wie viele Personen sollen unter dem Gerüst sitzen? Wann wird der Platz genutzt und zu welcher Tageszeit wird Schatten benötigt? Ein einfacher Grundriss mit Sitzfläche, Wegen und Pflanzbereichen liefert mehr Entscheidungshilfe als die Auswahl eines einzelnen Profils. Notieren Sie auch, ob eine spätere Begrünung oder eine zusätzliche Beschattung geplant ist. Beides verändert die Anforderungen an das Gerüst und seine Befestigung.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Freistehend oder angebaut planen</a:t>
            </a:r>
          </a:p>
        </p:txBody>
      </p:sp>
      <p:sp>
        <p:nvSpPr>
          <p:cNvPr id="3" name="Content Placeholder 2"/>
          <p:cNvSpPr>
            <a:spLocks noGrp="1"/>
          </p:cNvSpPr>
          <p:nvPr>
            <p:ph idx="1"/>
          </p:nvPr>
        </p:nvSpPr>
        <p:spPr/>
        <p:txBody>
          <a:bodyPr/>
          <a:lstStyle/>
          <a:p>
            <a:pPr>
              <a:defRPr sz="1800"/>
            </a:pPr>
            <a:r>
              <a:t>Ein freistehendes Gerüst lässt sich unabhängig vom Gebäude anordnen und erfordert eine eigene Fundamentierung. Bei einem Anschluss an das Haus müssen Wandbeschaffenheit, Befestigungspunkte und der Übergang zum Gebäude geprüft werden. Beide Varianten brauchen einen tragfähigen Untergrund; eine vorhandene Terrassenplattierung allein belegt noch keine ausreichende Befestigungsmöglichkeit.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Holzauswahl und konstruktiver Schutz</a:t>
            </a:r>
          </a:p>
        </p:txBody>
      </p:sp>
      <p:sp>
        <p:nvSpPr>
          <p:cNvPr id="3" name="Content Placeholder 2"/>
          <p:cNvSpPr>
            <a:spLocks noGrp="1"/>
          </p:cNvSpPr>
          <p:nvPr>
            <p:ph idx="1"/>
          </p:nvPr>
        </p:nvSpPr>
        <p:spPr/>
        <p:txBody>
          <a:bodyPr/>
          <a:lstStyle/>
          <a:p>
            <a:pPr>
              <a:defRPr sz="1800"/>
            </a:pPr>
            <a:r>
              <a:t>Ein Holzname allein sagt wenig über die Dauerhaftigkeit einer Konstruktion aus. Entscheidend sind Holzqualität, Feuchtebeanspruchung am Aufstellort und konstruktive Details. Wasser soll ablaufen können; Stellen, an denen es stehen bleibt, müssen im Entwurf vermieden werden. Der bauliche Holzschutz ist eine eigenständige Planungsaufgabe. Eine Oberflächenbehandlung ersetzt diese nicht. Klären Sie im Angebot neben der Holzart auch das Holzschutzkonzept, die Oberflächenbehandlung und Hinweise zur Pflege.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Anker und Untergrund</a:t>
            </a:r>
          </a:p>
        </p:txBody>
      </p:sp>
      <p:sp>
        <p:nvSpPr>
          <p:cNvPr id="3" name="Content Placeholder 2"/>
          <p:cNvSpPr>
            <a:spLocks noGrp="1"/>
          </p:cNvSpPr>
          <p:nvPr>
            <p:ph idx="1"/>
          </p:nvPr>
        </p:nvSpPr>
        <p:spPr/>
        <p:txBody>
          <a:bodyPr/>
          <a:lstStyle/>
          <a:p>
            <a:pPr>
              <a:defRPr sz="1800"/>
            </a:pPr>
            <a:r>
              <a:t>Die Kräfte aus dem Gerüst müssen über Verbindungen und Pfosten in einen geeigneten Untergrund weitergegeben werden. Pfostenabstände, Ankerform und Fundamentart hängen von der Nutzung, der Bewitterung und dem vorgesehenen Pflanzenbewuchs ab. Rankspflanzen entwickeln über die Zeit beträchtliches Gewicht. Dieses Lastplus gehört bereits in die Planung; die anfänglich kleine Pflanze ist dafür kein geeigneter Maßstab.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Begrünung von Anfang an mitdenken</a:t>
            </a:r>
          </a:p>
        </p:txBody>
      </p:sp>
      <p:sp>
        <p:nvSpPr>
          <p:cNvPr id="3" name="Content Placeholder 2"/>
          <p:cNvSpPr>
            <a:spLocks noGrp="1"/>
          </p:cNvSpPr>
          <p:nvPr>
            <p:ph idx="1"/>
          </p:nvPr>
        </p:nvSpPr>
        <p:spPr/>
        <p:txBody>
          <a:bodyPr/>
          <a:lstStyle/>
          <a:p>
            <a:pPr>
              <a:defRPr sz="1800"/>
            </a:pPr>
            <a:r>
              <a:t>Pflanzenbewuchs beeinflusst Schatten, Pflegeaufwand und die Belastung der Konstruktion. Prüfen Sie bei der gewählten Art, welche Kletterhilfe sie braucht und ob die Pfosten diese bieten. Zusätzliche Rankelemente sollten so vorgesehen sein, dass sie ihren Zweck erfüllen und Holzverbindungen kontrollierbar bleiben. Legen Sie außerdem fest, welche Holzoberflächen und Verbindungen für Rückschnitt und Kontrolle zugänglich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Verfahrensrechtliche Einordnung prüfen</a:t>
            </a:r>
          </a:p>
        </p:txBody>
      </p:sp>
      <p:sp>
        <p:nvSpPr>
          <p:cNvPr id="3" name="Content Placeholder 2"/>
          <p:cNvSpPr>
            <a:spLocks noGrp="1"/>
          </p:cNvSpPr>
          <p:nvPr>
            <p:ph idx="1"/>
          </p:nvPr>
        </p:nvSpPr>
        <p:spPr/>
        <p:txBody>
          <a:bodyPr/>
          <a:lstStyle/>
          <a:p>
            <a:pPr>
              <a:defRPr sz="1800"/>
            </a:pPr>
            <a:r>
              <a:t>Ob ein Genehmigungsverfahren erforderlich ist, hängt von der konkreten Ausführung und dem Grundstück ab. Verfahrensfreie Vorhaben müssen trotzdem öffentlich-rechtliche Vorschriften einhalten; die Verantwortung liegt bei der Bauherrschaft. Grenzabstände und Abstandsflächen lassen sich nicht pauschal aus Ratgebern anderer Bundesländer ableiten. Eine nachvollziehbare Beschreibung mit Skizze, Maßen und Lageangabe hilft bei Rückfragen mit der zuständigen Bauaufsicht.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Informationen für die Anfrage zusammenstellen</a:t>
            </a:r>
          </a:p>
        </p:txBody>
      </p:sp>
      <p:sp>
        <p:nvSpPr>
          <p:cNvPr id="3" name="Content Placeholder 2"/>
          <p:cNvSpPr>
            <a:spLocks noGrp="1"/>
          </p:cNvSpPr>
          <p:nvPr>
            <p:ph idx="1"/>
          </p:nvPr>
        </p:nvSpPr>
        <p:spPr/>
        <p:txBody>
          <a:bodyPr/>
          <a:lstStyle/>
          <a:p>
            <a:pPr>
              <a:defRPr sz="1800"/>
            </a:pPr>
            <a:r>
              <a:t>Für ein konkretes Angebot braucht es Angaben zu Standort, ungefähren Maßen und gewünschter Nutzung. Benennen Sie auch offene Punkte wie die Wahl zwischen freistehendem Gerüst und Anbau, das geplante Fundament oder die Frage des Pflanzenbewuchses. Ein Foto des Standorts zu verschiedenen Tageszeiten kann die Beschreibung ergänzen. Je genauer die Nutzung beschrieben ist, desto besser lässt sich ein Entwurf beurteilen.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Holzpergola Berlin: Gartenplatz planen | Spreepergola</a:t>
            </a:r>
          </a:p>
          <a:p>
            <a:r>
              <a:rPr sz="1800">
                <a:hlinkClick r:id="rId3"/>
              </a:rPr>
              <a:t>Holzpergola oder Holzanbau: Was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