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satellite-websites-html/cloudsites/holzterrassenbauberlin.de/index.html" TargetMode="External"/><Relationship Id="rId3" Type="http://schemas.openxmlformats.org/officeDocument/2006/relationships/hyperlink" Target="https://seoneosaatpilot.blob.core.windows.net/satellite-websites-html/cloudsites/holzterrassenbauberlin.de/paket-5d69a0d24f9c40c3bc8a856b4f1dcbb5/holzterrasse-planen-untergrund-aufbau-und-materialabstimmung-905b15de.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Holzterrasse: Konstruktiver Holzschutz und Pflegemaßnahmen erklärt</a:t>
            </a:r>
          </a:p>
        </p:txBody>
      </p:sp>
      <p:sp>
        <p:nvSpPr>
          <p:cNvPr id="3" name="Content Placeholder 2"/>
          <p:cNvSpPr>
            <a:spLocks noGrp="1"/>
          </p:cNvSpPr>
          <p:nvPr>
            <p:ph idx="1"/>
          </p:nvPr>
        </p:nvSpPr>
        <p:spPr/>
        <p:txBody>
          <a:bodyPr/>
          <a:lstStyle/>
          <a:p>
            <a:r>
              <a:t>Holzterrassen verbinden Wohnraum und Garten. Ihr dauerhaftes Funktionieren hängt davon ab, dass Belag, Unterkonstruktion, Untergrund und Befestigung als zusammenhängendes System geplant werden. Feuchtigkeit ist dabei der bestimmende Faktor: Sie muss abgeleitet werden und das Holz muss abtrocknen können. Dieser Leitfaden fasst die konstruktiven Grundlagen zusammen, die bei jeder Holzterrasse gleichermaßen gelten – unabhängig von der gewählten Holzart und dem geplanten Format des Dokuments.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vier tragenden Elemente einer Holzterrasse</a:t>
            </a:r>
          </a:p>
        </p:txBody>
      </p:sp>
      <p:sp>
        <p:nvSpPr>
          <p:cNvPr id="3" name="Content Placeholder 2"/>
          <p:cNvSpPr>
            <a:spLocks noGrp="1"/>
          </p:cNvSpPr>
          <p:nvPr>
            <p:ph idx="1"/>
          </p:nvPr>
        </p:nvSpPr>
        <p:spPr/>
        <p:txBody>
          <a:bodyPr/>
          <a:lstStyle/>
          <a:p>
            <a:pPr>
              <a:defRPr sz="1800"/>
            </a:pPr>
            <a:r>
              <a:t>Eine Holzterrasse besteht aus vier Elementen, die zusammenwirken. Der Belag trägt die Nutzlast und ist der sichtbare Teil. Die Unterkonstruktion leitet Lasten ab und hält die Dielen. Der Untergrund nimmt die Kräfte der Unterkonstruktion auf und muss Wasser ableiten. Die Befestigung verbindet Belag und Unterkonstruktion und muss die Bewegung des Holzes aufnehmen. Fehlt einem Element die richtige Auslegung, leidet das gesamte System. Konstruktiver Holzschutz bedeutet, anhaltende Durchfeuchtung durch Abstand, Wasserableitung und Luftzirkulation zu begrenzen.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Untergrund und Aufbauhöhe klären</a:t>
            </a:r>
          </a:p>
        </p:txBody>
      </p:sp>
      <p:sp>
        <p:nvSpPr>
          <p:cNvPr id="3" name="Content Placeholder 2"/>
          <p:cNvSpPr>
            <a:spLocks noGrp="1"/>
          </p:cNvSpPr>
          <p:nvPr>
            <p:ph idx="1"/>
          </p:nvPr>
        </p:nvSpPr>
        <p:spPr/>
        <p:txBody>
          <a:bodyPr/>
          <a:lstStyle/>
          <a:p>
            <a:pPr>
              <a:defRPr sz="1800"/>
            </a:pPr>
            <a:r>
              <a:t>Erde, befestigte Flächen und Bauwerksabdichtungen stellen unterschiedliche Anforderungen. Eine Fläche ist nicht allein deshalb als Auflager geeignet, weil sie eben aussieht. Tragfähigkeit, Wasserablauf und verfügbarer Höhenraum müssen für das konkrete Vorhaben beurteilt werden. Notieren Sie die geplante Fläche und die verfügbare Aufbauhöhe bis zur Türschwelle. Ein niedriger Anschluss begrenzt den Raum für Unterbau und Belüftung. Beschreiben Sie, ob Erde, eine befestigte Fläche oder eine Abdichtung unter der Terrasse liegt. Auf einer Abdichtung muss die Konstruktion deren Schutz berücksichtigen. Solche Details brauchen eine Projektplanung; pau</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Untergrund und Aufbauhöhe klären</a:t>
            </a:r>
          </a:p>
        </p:txBody>
      </p:sp>
      <p:sp>
        <p:nvSpPr>
          <p:cNvPr id="3" name="Content Placeholder 2"/>
          <p:cNvSpPr>
            <a:spLocks noGrp="1"/>
          </p:cNvSpPr>
          <p:nvPr>
            <p:ph idx="1"/>
          </p:nvPr>
        </p:nvSpPr>
        <p:spPr/>
        <p:txBody>
          <a:bodyPr/>
          <a:lstStyle/>
          <a:p>
            <a:pPr>
              <a:defRPr sz="1800"/>
            </a:pPr>
            <a:r>
              <a:t>schale Maße ersetzen sie nicht.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Feuchtigkeit das zentrale Thema ist</a:t>
            </a:r>
          </a:p>
        </p:txBody>
      </p:sp>
      <p:sp>
        <p:nvSpPr>
          <p:cNvPr id="3" name="Content Placeholder 2"/>
          <p:cNvSpPr>
            <a:spLocks noGrp="1"/>
          </p:cNvSpPr>
          <p:nvPr>
            <p:ph idx="1"/>
          </p:nvPr>
        </p:nvSpPr>
        <p:spPr/>
        <p:txBody>
          <a:bodyPr/>
          <a:lstStyle/>
          <a:p>
            <a:pPr>
              <a:defRPr sz="1800"/>
            </a:pPr>
            <a:r>
              <a:t>Holz ist ein Naturwerkstoff, der auf Feuchtigkeit reagiert. Es quillt bei Nässe und schwindet beim Trocknen. Bleibt Wasser an Kontaktflächen stehen, steigt das Risiko für Fäule und Konstruktionsschwächen. Eine sorgfältig gewählte Holzart kann das nicht allein ausgleichen. Deshalb muss die gesamte Konstruktion so aufgebaut sein, dass Wasser ablaufen kann und Luft die Trocknung unterstützt. Die wasserführende Ebene, Profile und Auflager dürfen den Ablauf nicht versperren. Anfallendes Laub und Schmutz sollten aus Fugen und zugänglichen Bereichen entfernbar sein.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Unterkonstruktion: Tragen, ableiten, belüften</a:t>
            </a:r>
          </a:p>
        </p:txBody>
      </p:sp>
      <p:sp>
        <p:nvSpPr>
          <p:cNvPr id="3" name="Content Placeholder 2"/>
          <p:cNvSpPr>
            <a:spLocks noGrp="1"/>
          </p:cNvSpPr>
          <p:nvPr>
            <p:ph idx="1"/>
          </p:nvPr>
        </p:nvSpPr>
        <p:spPr/>
        <p:txBody>
          <a:bodyPr/>
          <a:lstStyle/>
          <a:p>
            <a:pPr>
              <a:defRPr sz="1800"/>
            </a:pPr>
            <a:r>
              <a:t>Die Unterkonstruktion trägt die Terrassendielen und leitet Lasten ab. Sie muss so aufgebaut sein, dass Wasser abfließen und feuchtes Holz wieder trocknen kann. Holz-auf-Holz-Kontaktflächen können Feuchtigkeit festhalten. Abstandhalter und reduzierte Kontaktflächen unterstützen deshalb den konstruktiven Holzschutz. Die Aufbauhöhe beeinflusst die Belüftung unter dem Belag: sehr niedrige Aufbauten sind ungünstiger für freie Luftzirkulation. Geschlossene Ränder und gefüllte Zwischenräume können Luftwege zusätzlich einschränken. Fugen geben dem Holz Raum für Quell- und Schwindbewegungen und lassen Wasser zwischen den Brettern ablaufen.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und Sortierung vergleichen</a:t>
            </a:r>
          </a:p>
        </p:txBody>
      </p:sp>
      <p:sp>
        <p:nvSpPr>
          <p:cNvPr id="3" name="Content Placeholder 2"/>
          <p:cNvSpPr>
            <a:spLocks noGrp="1"/>
          </p:cNvSpPr>
          <p:nvPr>
            <p:ph idx="1"/>
          </p:nvPr>
        </p:nvSpPr>
        <p:spPr/>
        <p:txBody>
          <a:bodyPr/>
          <a:lstStyle/>
          <a:p>
            <a:pPr>
              <a:defRPr sz="1800"/>
            </a:pPr>
            <a:r>
              <a:t>Lärche wird im bewitterten Außenbereich eingesetzt; ihr Kernholz besitzt eine höhere natürliche Dauerhaftigkeit als Fichte und Tanne. Robinie gehört zu den besonders dauerhaften heimischen Holzarten. Thermoholz ist durch Wärme behandeltes Holz; die Modifikation verändert Eigenschaften wie Feuchteverhalten und Dauerhaftigkeit. Dauerhaftigkeit beschreibt Widerstand gegen biologischen Abbau, keine zugesagte Lebensdauer einer konkreten Terrasse. Neben der Holzart beeinflussen auch Sortierung, Brettbreiten und Schnittlage das Verformungsverhalten. Lassen Sie die Sortierung vor dem Kauf benennen. Rift- und Halbriftbretter sind wegen ihres Faserverl</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und Sortierung vergleichen</a:t>
            </a:r>
          </a:p>
        </p:txBody>
      </p:sp>
      <p:sp>
        <p:nvSpPr>
          <p:cNvPr id="3" name="Content Placeholder 2"/>
          <p:cNvSpPr>
            <a:spLocks noGrp="1"/>
          </p:cNvSpPr>
          <p:nvPr>
            <p:ph idx="1"/>
          </p:nvPr>
        </p:nvSpPr>
        <p:spPr/>
        <p:txBody>
          <a:bodyPr/>
          <a:lstStyle/>
          <a:p>
            <a:pPr>
              <a:defRPr sz="1800"/>
            </a:pPr>
            <a:r>
              <a:t>aufs dimensionsstabiler; Quell- und Schwindbewegungen bleiben dennoch möglich.</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Reinigung einordnen</a:t>
            </a:r>
          </a:p>
        </p:txBody>
      </p:sp>
      <p:sp>
        <p:nvSpPr>
          <p:cNvPr id="3" name="Content Placeholder 2"/>
          <p:cNvSpPr>
            <a:spLocks noGrp="1"/>
          </p:cNvSpPr>
          <p:nvPr>
            <p:ph idx="1"/>
          </p:nvPr>
        </p:nvSpPr>
        <p:spPr/>
        <p:txBody>
          <a:bodyPr/>
          <a:lstStyle/>
          <a:p>
            <a:pPr>
              <a:defRPr sz="1800"/>
            </a:pPr>
            <a:r>
              <a:t>Laub und Schmutz sollten regelmäßig aus Fugen und zugänglichen Bereichen unter dem Belag entfernt werden. Ablagerungen können den Wasserablauf behindern und feuchte Stellen begünstigen. Eine jährliche Inspektion auf Risse, Fäule und Brüche gehört dazu. Wasser und Bürste genügen häufig für die Reinigung unbeschichteter Holzterrassen. Hochdruck kann die Oberflächenstruktur beschädigen und wird deshalb eher nicht empfohlen. Bei behandelten Dielen muss die Reinigungsmethode zum vorhandenen System passen. Pflege hält Wasserwege frei, kann aber konstruktive Schwächen nicht allein korrigieren. Wartungsanstriche erhalten die Funktion einer Beschichtu</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Reinigung einordnen</a:t>
            </a:r>
          </a:p>
        </p:txBody>
      </p:sp>
      <p:sp>
        <p:nvSpPr>
          <p:cNvPr id="3" name="Content Placeholder 2"/>
          <p:cNvSpPr>
            <a:spLocks noGrp="1"/>
          </p:cNvSpPr>
          <p:nvPr>
            <p:ph idx="1"/>
          </p:nvPr>
        </p:nvSpPr>
        <p:spPr/>
        <p:txBody>
          <a:bodyPr/>
          <a:lstStyle/>
          <a:p>
            <a:pPr>
              <a:defRPr sz="1800"/>
            </a:pPr>
            <a:r>
              <a:t>ng und sollten nicht automatisch mit der Reinigung gekoppelt werden.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Angebote vergleichen: Gleiche Positionen statt nur gleiche Fläche</a:t>
            </a:r>
          </a:p>
        </p:txBody>
      </p:sp>
      <p:sp>
        <p:nvSpPr>
          <p:cNvPr id="3" name="Content Placeholder 2"/>
          <p:cNvSpPr>
            <a:spLocks noGrp="1"/>
          </p:cNvSpPr>
          <p:nvPr>
            <p:ph idx="1"/>
          </p:nvPr>
        </p:nvSpPr>
        <p:spPr/>
        <p:txBody>
          <a:bodyPr/>
          <a:lstStyle/>
          <a:p>
            <a:pPr>
              <a:defRPr sz="1800"/>
            </a:pPr>
            <a:r>
              <a:t>Die Kosten einer Holzterrasse lassen sich ohne festgelegten Aufbau und Leistungsumfang nicht sinnvoll vergleichen. Ein Angebot nur für Dielen beantwortet eine andere Frage als eines einschließlich Untergrundvorbereitung und Montage. Prüfen Sie vor dem Gesamtbetrag den Umfang: Fläche und Form, Untergrund und Vorbereitung, Unterkonstruktion und Aufbauhöhe, Dielen und Befestigung, Anschlüsse sowie Rückbau und Entsorgung. Ein Quadratmeterpreis ohne Abgrenzung kann wichtige Arbeiten auslassen. Offene Positionen sollten ausdrücklich benannt sein. Die Konstruktion verändert den Umfang: ein günstiger Belag macht einen ungeeigneten Unterbau nicht glei</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Angebote vergleichen: Gleiche Positionen statt nur gleiche Fläche</a:t>
            </a:r>
          </a:p>
        </p:txBody>
      </p:sp>
      <p:sp>
        <p:nvSpPr>
          <p:cNvPr id="3" name="Content Placeholder 2"/>
          <p:cNvSpPr>
            <a:spLocks noGrp="1"/>
          </p:cNvSpPr>
          <p:nvPr>
            <p:ph idx="1"/>
          </p:nvPr>
        </p:nvSpPr>
        <p:spPr/>
        <p:txBody>
          <a:bodyPr/>
          <a:lstStyle/>
          <a:p>
            <a:pPr>
              <a:defRPr sz="1800"/>
            </a:pPr>
            <a:r>
              <a:t>chwertig.</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Zugehörige Ratgeber und Planungshilfen</a:t>
            </a:r>
          </a:p>
        </p:txBody>
      </p:sp>
      <p:sp>
        <p:nvSpPr>
          <p:cNvPr id="3" name="Content Placeholder 2"/>
          <p:cNvSpPr>
            <a:spLocks noGrp="1"/>
          </p:cNvSpPr>
          <p:nvPr>
            <p:ph idx="1"/>
          </p:nvPr>
        </p:nvSpPr>
        <p:spPr/>
        <p:txBody>
          <a:bodyPr/>
          <a:lstStyle/>
          <a:p>
            <a:r>
              <a:rPr sz="1800">
                <a:hlinkClick r:id="rId2"/>
              </a:rPr>
              <a:t>Holzterrassenbau Berlin – planen und anfragen</a:t>
            </a:r>
          </a:p>
          <a:p>
            <a:r>
              <a:rPr sz="1800">
                <a:hlinkClick r:id="rId3"/>
              </a:rPr>
              <a:t>Holzterrasse planen: Untergrund, Aufbau und Materialabstimmung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